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30"/>
  </p:notesMasterIdLst>
  <p:handoutMasterIdLst>
    <p:handoutMasterId r:id="rId31"/>
  </p:handoutMasterIdLst>
  <p:sldIdLst>
    <p:sldId id="309" r:id="rId5"/>
    <p:sldId id="313" r:id="rId6"/>
    <p:sldId id="314" r:id="rId7"/>
    <p:sldId id="338" r:id="rId8"/>
    <p:sldId id="312" r:id="rId9"/>
    <p:sldId id="315" r:id="rId10"/>
    <p:sldId id="326" r:id="rId11"/>
    <p:sldId id="316" r:id="rId12"/>
    <p:sldId id="317" r:id="rId13"/>
    <p:sldId id="319" r:id="rId14"/>
    <p:sldId id="324" r:id="rId15"/>
    <p:sldId id="325" r:id="rId16"/>
    <p:sldId id="327" r:id="rId17"/>
    <p:sldId id="318" r:id="rId18"/>
    <p:sldId id="320" r:id="rId19"/>
    <p:sldId id="328" r:id="rId20"/>
    <p:sldId id="337" r:id="rId21"/>
    <p:sldId id="329" r:id="rId22"/>
    <p:sldId id="332" r:id="rId23"/>
    <p:sldId id="333" r:id="rId24"/>
    <p:sldId id="334" r:id="rId25"/>
    <p:sldId id="335" r:id="rId26"/>
    <p:sldId id="336" r:id="rId27"/>
    <p:sldId id="339" r:id="rId28"/>
    <p:sldId id="30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1708A1-6DB6-4EEB-BA3A-798B7A6E8130}">
          <p14:sldIdLst>
            <p14:sldId id="309"/>
            <p14:sldId id="313"/>
            <p14:sldId id="314"/>
            <p14:sldId id="338"/>
            <p14:sldId id="312"/>
            <p14:sldId id="315"/>
            <p14:sldId id="326"/>
            <p14:sldId id="316"/>
            <p14:sldId id="317"/>
            <p14:sldId id="319"/>
            <p14:sldId id="324"/>
            <p14:sldId id="325"/>
            <p14:sldId id="327"/>
            <p14:sldId id="318"/>
            <p14:sldId id="320"/>
            <p14:sldId id="328"/>
            <p14:sldId id="337"/>
            <p14:sldId id="329"/>
            <p14:sldId id="332"/>
            <p14:sldId id="333"/>
            <p14:sldId id="334"/>
            <p14:sldId id="335"/>
            <p14:sldId id="336"/>
            <p14:sldId id="339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276515-3ED4-433B-AA2E-4E183A6CA75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A42984DE-12AB-4C68-9ACF-2606E44054E1}">
      <dgm:prSet custT="1"/>
      <dgm:spPr/>
      <dgm:t>
        <a:bodyPr/>
        <a:lstStyle/>
        <a:p>
          <a:pPr>
            <a:defRPr cap="all"/>
          </a:pPr>
          <a:r>
            <a:rPr lang="en-US" sz="1600" b="1" dirty="0"/>
            <a:t>000000000</a:t>
          </a:r>
        </a:p>
      </dgm:t>
    </dgm:pt>
    <dgm:pt modelId="{FE34C794-70D7-4156-A895-95BC91AC1552}" type="parTrans" cxnId="{8DAA2FB7-0A7A-496A-A320-7C648EA0C688}">
      <dgm:prSet/>
      <dgm:spPr/>
      <dgm:t>
        <a:bodyPr/>
        <a:lstStyle/>
        <a:p>
          <a:endParaRPr lang="en-US"/>
        </a:p>
      </dgm:t>
    </dgm:pt>
    <dgm:pt modelId="{747A1B96-4803-46EF-96CD-05EA1DBE9D9D}" type="sibTrans" cxnId="{8DAA2FB7-0A7A-496A-A320-7C648EA0C688}">
      <dgm:prSet/>
      <dgm:spPr/>
      <dgm:t>
        <a:bodyPr/>
        <a:lstStyle/>
        <a:p>
          <a:endParaRPr lang="en-US"/>
        </a:p>
      </dgm:t>
    </dgm:pt>
    <dgm:pt modelId="{56D6383D-4FEE-4E9A-8E15-A32D13FD38C5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64BC53DE-8A54-444C-AD1C-F4FB4BE63BD2}" type="parTrans" cxnId="{214CB5F0-DDBF-4E3E-925B-572C0BA7A078}">
      <dgm:prSet/>
      <dgm:spPr/>
      <dgm:t>
        <a:bodyPr/>
        <a:lstStyle/>
        <a:p>
          <a:endParaRPr lang="en-US"/>
        </a:p>
      </dgm:t>
    </dgm:pt>
    <dgm:pt modelId="{9990F975-1462-4001-8432-DE7983C24B56}" type="sibTrans" cxnId="{214CB5F0-DDBF-4E3E-925B-572C0BA7A078}">
      <dgm:prSet/>
      <dgm:spPr/>
      <dgm:t>
        <a:bodyPr/>
        <a:lstStyle/>
        <a:p>
          <a:endParaRPr lang="en-US"/>
        </a:p>
      </dgm:t>
    </dgm:pt>
    <dgm:pt modelId="{E571120C-D86E-48AB-8217-6A82720FEDB6}">
      <dgm:prSet/>
      <dgm:spPr/>
      <dgm:t>
        <a:bodyPr/>
        <a:lstStyle/>
        <a:p>
          <a:pPr>
            <a:defRPr cap="all"/>
          </a:pPr>
          <a:r>
            <a:rPr lang="en-US" dirty="0"/>
            <a:t>​</a:t>
          </a:r>
        </a:p>
      </dgm:t>
    </dgm:pt>
    <dgm:pt modelId="{57A88AD1-48F8-4891-8EFD-342CED191219}" type="sibTrans" cxnId="{A985747D-3572-43C5-ADA2-C27CF04032CD}">
      <dgm:prSet/>
      <dgm:spPr/>
      <dgm:t>
        <a:bodyPr/>
        <a:lstStyle/>
        <a:p>
          <a:endParaRPr lang="en-US"/>
        </a:p>
      </dgm:t>
    </dgm:pt>
    <dgm:pt modelId="{A3E9485D-072E-47D2-AB08-0BB7F9D0B624}" type="parTrans" cxnId="{A985747D-3572-43C5-ADA2-C27CF04032CD}">
      <dgm:prSet/>
      <dgm:spPr/>
      <dgm:t>
        <a:bodyPr/>
        <a:lstStyle/>
        <a:p>
          <a:endParaRPr lang="en-US"/>
        </a:p>
      </dgm:t>
    </dgm:pt>
    <dgm:pt modelId="{05597855-8972-4243-ABD4-9B76F78246FD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42B9EED4-B30B-43A8-8161-685192B6ADC9}" type="sibTrans" cxnId="{11A45A9C-3FAB-490F-93CC-8165B66150EA}">
      <dgm:prSet/>
      <dgm:spPr/>
      <dgm:t>
        <a:bodyPr/>
        <a:lstStyle/>
        <a:p>
          <a:endParaRPr lang="en-US"/>
        </a:p>
      </dgm:t>
    </dgm:pt>
    <dgm:pt modelId="{7AC61D98-1C5A-4D13-8197-C3B91FE8B790}" type="parTrans" cxnId="{11A45A9C-3FAB-490F-93CC-8165B66150EA}">
      <dgm:prSet/>
      <dgm:spPr/>
      <dgm:t>
        <a:bodyPr/>
        <a:lstStyle/>
        <a:p>
          <a:endParaRPr lang="en-US"/>
        </a:p>
      </dgm:t>
    </dgm:pt>
    <dgm:pt modelId="{D98FC0EB-87EA-44EB-B05A-FF9596768C3F}" type="pres">
      <dgm:prSet presAssocID="{71276515-3ED4-433B-AA2E-4E183A6CA750}" presName="root" presStyleCnt="0">
        <dgm:presLayoutVars>
          <dgm:dir/>
          <dgm:resizeHandles val="exact"/>
        </dgm:presLayoutVars>
      </dgm:prSet>
      <dgm:spPr/>
    </dgm:pt>
    <dgm:pt modelId="{A9F751E8-6731-4DD3-AAEC-892CD5290591}" type="pres">
      <dgm:prSet presAssocID="{E571120C-D86E-48AB-8217-6A82720FEDB6}" presName="compNode" presStyleCnt="0"/>
      <dgm:spPr/>
    </dgm:pt>
    <dgm:pt modelId="{D104E08A-90F1-4D54-A853-D3BE3074901A}" type="pres">
      <dgm:prSet presAssocID="{E571120C-D86E-48AB-8217-6A82720FEDB6}" presName="iconBgRect" presStyleLbl="bgShp" presStyleIdx="0" presStyleCnt="4"/>
      <dgm:spPr/>
    </dgm:pt>
    <dgm:pt modelId="{5E07FBAB-1F48-4952-B081-97F3DCAA1C02}" type="pres">
      <dgm:prSet presAssocID="{E571120C-D86E-48AB-8217-6A82720FED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FD24E6-4C5B-45DA-94C9-73D8CFDC3583}" type="pres">
      <dgm:prSet presAssocID="{E571120C-D86E-48AB-8217-6A82720FEDB6}" presName="spaceRect" presStyleCnt="0"/>
      <dgm:spPr/>
    </dgm:pt>
    <dgm:pt modelId="{46534A65-1CC8-49E3-B650-7D3A58A947E4}" type="pres">
      <dgm:prSet presAssocID="{E571120C-D86E-48AB-8217-6A82720FEDB6}" presName="textRect" presStyleLbl="revTx" presStyleIdx="0" presStyleCnt="4" custLinFactY="-247135" custLinFactNeighborX="-26392" custLinFactNeighborY="-300000">
        <dgm:presLayoutVars>
          <dgm:chMax val="1"/>
          <dgm:chPref val="1"/>
        </dgm:presLayoutVars>
      </dgm:prSet>
      <dgm:spPr/>
    </dgm:pt>
    <dgm:pt modelId="{60DAEA96-9872-4690-B330-E1E0EE86AB05}" type="pres">
      <dgm:prSet presAssocID="{57A88AD1-48F8-4891-8EFD-342CED191219}" presName="sibTrans" presStyleCnt="0"/>
      <dgm:spPr/>
    </dgm:pt>
    <dgm:pt modelId="{4FE79F09-0D75-4EA9-939B-3E71E6CE41A0}" type="pres">
      <dgm:prSet presAssocID="{A42984DE-12AB-4C68-9ACF-2606E44054E1}" presName="compNode" presStyleCnt="0"/>
      <dgm:spPr/>
    </dgm:pt>
    <dgm:pt modelId="{12E0C38D-B03D-489A-9DDC-D43A70AF6A1C}" type="pres">
      <dgm:prSet presAssocID="{A42984DE-12AB-4C68-9ACF-2606E44054E1}" presName="iconBgRect" presStyleLbl="bgShp" presStyleIdx="1" presStyleCnt="4"/>
      <dgm:spPr/>
    </dgm:pt>
    <dgm:pt modelId="{2790A0A5-0C8A-477B-9037-4ACF7C15CEA8}" type="pres">
      <dgm:prSet presAssocID="{A42984DE-12AB-4C68-9ACF-2606E44054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591B83CB-A1A5-4227-9826-F4627E77D5A8}" type="pres">
      <dgm:prSet presAssocID="{A42984DE-12AB-4C68-9ACF-2606E44054E1}" presName="spaceRect" presStyleCnt="0"/>
      <dgm:spPr/>
    </dgm:pt>
    <dgm:pt modelId="{938A41A4-0E5E-4B04-850F-04D82040243B}" type="pres">
      <dgm:prSet presAssocID="{A42984DE-12AB-4C68-9ACF-2606E44054E1}" presName="textRect" presStyleLbl="revTx" presStyleIdx="1" presStyleCnt="4">
        <dgm:presLayoutVars>
          <dgm:chMax val="1"/>
          <dgm:chPref val="1"/>
        </dgm:presLayoutVars>
      </dgm:prSet>
      <dgm:spPr/>
    </dgm:pt>
    <dgm:pt modelId="{006BB209-1D6E-42EF-BDD0-D4ACA1019A31}" type="pres">
      <dgm:prSet presAssocID="{747A1B96-4803-46EF-96CD-05EA1DBE9D9D}" presName="sibTrans" presStyleCnt="0"/>
      <dgm:spPr/>
    </dgm:pt>
    <dgm:pt modelId="{CD600203-FE27-4034-9772-D07AD6219E9B}" type="pres">
      <dgm:prSet presAssocID="{56D6383D-4FEE-4E9A-8E15-A32D13FD38C5}" presName="compNode" presStyleCnt="0"/>
      <dgm:spPr/>
    </dgm:pt>
    <dgm:pt modelId="{72C5B443-C0A8-42F4-ADCC-110F60A2C5E8}" type="pres">
      <dgm:prSet presAssocID="{56D6383D-4FEE-4E9A-8E15-A32D13FD38C5}" presName="iconBgRect" presStyleLbl="bgShp" presStyleIdx="2" presStyleCnt="4"/>
      <dgm:spPr/>
    </dgm:pt>
    <dgm:pt modelId="{8DE3F5D5-EAB7-4AC0-AEA3-C339BAC611EC}" type="pres">
      <dgm:prSet presAssocID="{56D6383D-4FEE-4E9A-8E15-A32D13FD38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1E2F303-AA2B-4F69-B36E-0EFE805CC36C}" type="pres">
      <dgm:prSet presAssocID="{56D6383D-4FEE-4E9A-8E15-A32D13FD38C5}" presName="spaceRect" presStyleCnt="0"/>
      <dgm:spPr/>
    </dgm:pt>
    <dgm:pt modelId="{AA20736B-123C-4734-A833-0B81DB76AA5E}" type="pres">
      <dgm:prSet presAssocID="{56D6383D-4FEE-4E9A-8E15-A32D13FD38C5}" presName="textRect" presStyleLbl="revTx" presStyleIdx="2" presStyleCnt="4">
        <dgm:presLayoutVars>
          <dgm:chMax val="1"/>
          <dgm:chPref val="1"/>
        </dgm:presLayoutVars>
      </dgm:prSet>
      <dgm:spPr/>
    </dgm:pt>
    <dgm:pt modelId="{F10E5A60-35B1-43E7-AB2F-3F8DB2D6F352}" type="pres">
      <dgm:prSet presAssocID="{9990F975-1462-4001-8432-DE7983C24B56}" presName="sibTrans" presStyleCnt="0"/>
      <dgm:spPr/>
    </dgm:pt>
    <dgm:pt modelId="{AC988274-9BC2-4070-BA70-EB2E6149B6DB}" type="pres">
      <dgm:prSet presAssocID="{05597855-8972-4243-ABD4-9B76F78246FD}" presName="compNode" presStyleCnt="0"/>
      <dgm:spPr/>
    </dgm:pt>
    <dgm:pt modelId="{55CE237B-B29B-4002-B870-B0D60C93DEE1}" type="pres">
      <dgm:prSet presAssocID="{05597855-8972-4243-ABD4-9B76F78246FD}" presName="iconBgRect" presStyleLbl="bgShp" presStyleIdx="3" presStyleCnt="4" custLinFactNeighborX="33174" custLinFactNeighborY="1431"/>
      <dgm:spPr/>
    </dgm:pt>
    <dgm:pt modelId="{188B6E56-2480-4D9B-91A1-592B5FA3B8F0}" type="pres">
      <dgm:prSet presAssocID="{05597855-8972-4243-ABD4-9B76F78246FD}" presName="iconRect" presStyleLbl="node1" presStyleIdx="3" presStyleCnt="4" custLinFactNeighborX="57818" custLinFactNeighborY="21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6790031-3226-4484-9444-D5D4F44DADAB}" type="pres">
      <dgm:prSet presAssocID="{05597855-8972-4243-ABD4-9B76F78246FD}" presName="spaceRect" presStyleCnt="0"/>
      <dgm:spPr/>
    </dgm:pt>
    <dgm:pt modelId="{4E87A26B-2FB8-4CFA-86B7-644F80A35196}" type="pres">
      <dgm:prSet presAssocID="{05597855-8972-4243-ABD4-9B76F78246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D7D4A1D-4C11-4165-BB91-CC4905D64E6E}" type="presOf" srcId="{71276515-3ED4-433B-AA2E-4E183A6CA750}" destId="{D98FC0EB-87EA-44EB-B05A-FF9596768C3F}" srcOrd="0" destOrd="0" presId="urn:microsoft.com/office/officeart/2018/5/layout/IconCircleLabelList"/>
    <dgm:cxn modelId="{4A0C7021-B055-4251-AAEF-D501DE4BB456}" type="presOf" srcId="{E571120C-D86E-48AB-8217-6A82720FEDB6}" destId="{46534A65-1CC8-49E3-B650-7D3A58A947E4}" srcOrd="0" destOrd="0" presId="urn:microsoft.com/office/officeart/2018/5/layout/IconCircleLabelList"/>
    <dgm:cxn modelId="{F280D228-AC32-4518-8844-34FA59179A8B}" type="presOf" srcId="{05597855-8972-4243-ABD4-9B76F78246FD}" destId="{4E87A26B-2FB8-4CFA-86B7-644F80A35196}" srcOrd="0" destOrd="0" presId="urn:microsoft.com/office/officeart/2018/5/layout/IconCircleLabelList"/>
    <dgm:cxn modelId="{A985747D-3572-43C5-ADA2-C27CF04032CD}" srcId="{71276515-3ED4-433B-AA2E-4E183A6CA750}" destId="{E571120C-D86E-48AB-8217-6A82720FEDB6}" srcOrd="0" destOrd="0" parTransId="{A3E9485D-072E-47D2-AB08-0BB7F9D0B624}" sibTransId="{57A88AD1-48F8-4891-8EFD-342CED191219}"/>
    <dgm:cxn modelId="{11A45A9C-3FAB-490F-93CC-8165B66150EA}" srcId="{71276515-3ED4-433B-AA2E-4E183A6CA750}" destId="{05597855-8972-4243-ABD4-9B76F78246FD}" srcOrd="3" destOrd="0" parTransId="{7AC61D98-1C5A-4D13-8197-C3B91FE8B790}" sibTransId="{42B9EED4-B30B-43A8-8161-685192B6ADC9}"/>
    <dgm:cxn modelId="{8DAA2FB7-0A7A-496A-A320-7C648EA0C688}" srcId="{71276515-3ED4-433B-AA2E-4E183A6CA750}" destId="{A42984DE-12AB-4C68-9ACF-2606E44054E1}" srcOrd="1" destOrd="0" parTransId="{FE34C794-70D7-4156-A895-95BC91AC1552}" sibTransId="{747A1B96-4803-46EF-96CD-05EA1DBE9D9D}"/>
    <dgm:cxn modelId="{9ACC00C2-60D3-4970-88CA-02E0B958D08D}" type="presOf" srcId="{56D6383D-4FEE-4E9A-8E15-A32D13FD38C5}" destId="{AA20736B-123C-4734-A833-0B81DB76AA5E}" srcOrd="0" destOrd="0" presId="urn:microsoft.com/office/officeart/2018/5/layout/IconCircleLabelList"/>
    <dgm:cxn modelId="{214CB5F0-DDBF-4E3E-925B-572C0BA7A078}" srcId="{71276515-3ED4-433B-AA2E-4E183A6CA750}" destId="{56D6383D-4FEE-4E9A-8E15-A32D13FD38C5}" srcOrd="2" destOrd="0" parTransId="{64BC53DE-8A54-444C-AD1C-F4FB4BE63BD2}" sibTransId="{9990F975-1462-4001-8432-DE7983C24B56}"/>
    <dgm:cxn modelId="{C0B8BEF3-887D-4173-8386-C75AE7AB4974}" type="presOf" srcId="{A42984DE-12AB-4C68-9ACF-2606E44054E1}" destId="{938A41A4-0E5E-4B04-850F-04D82040243B}" srcOrd="0" destOrd="0" presId="urn:microsoft.com/office/officeart/2018/5/layout/IconCircleLabelList"/>
    <dgm:cxn modelId="{F6080952-EA49-40B4-91B0-08B187788A49}" type="presParOf" srcId="{D98FC0EB-87EA-44EB-B05A-FF9596768C3F}" destId="{A9F751E8-6731-4DD3-AAEC-892CD5290591}" srcOrd="0" destOrd="0" presId="urn:microsoft.com/office/officeart/2018/5/layout/IconCircleLabelList"/>
    <dgm:cxn modelId="{3A0EB906-322F-4B0E-9705-8F5FD15B2EBC}" type="presParOf" srcId="{A9F751E8-6731-4DD3-AAEC-892CD5290591}" destId="{D104E08A-90F1-4D54-A853-D3BE3074901A}" srcOrd="0" destOrd="0" presId="urn:microsoft.com/office/officeart/2018/5/layout/IconCircleLabelList"/>
    <dgm:cxn modelId="{27F1F258-F6BE-40AD-9836-352A5F710EC3}" type="presParOf" srcId="{A9F751E8-6731-4DD3-AAEC-892CD5290591}" destId="{5E07FBAB-1F48-4952-B081-97F3DCAA1C02}" srcOrd="1" destOrd="0" presId="urn:microsoft.com/office/officeart/2018/5/layout/IconCircleLabelList"/>
    <dgm:cxn modelId="{93E6A6D8-8591-4FE3-BBFC-3A3EA0918A8C}" type="presParOf" srcId="{A9F751E8-6731-4DD3-AAEC-892CD5290591}" destId="{A7FD24E6-4C5B-45DA-94C9-73D8CFDC3583}" srcOrd="2" destOrd="0" presId="urn:microsoft.com/office/officeart/2018/5/layout/IconCircleLabelList"/>
    <dgm:cxn modelId="{01FA68E9-8222-40CA-880B-F8BFBBBB3B6E}" type="presParOf" srcId="{A9F751E8-6731-4DD3-AAEC-892CD5290591}" destId="{46534A65-1CC8-49E3-B650-7D3A58A947E4}" srcOrd="3" destOrd="0" presId="urn:microsoft.com/office/officeart/2018/5/layout/IconCircleLabelList"/>
    <dgm:cxn modelId="{10F6964E-7564-4464-93F8-6E8536BBF104}" type="presParOf" srcId="{D98FC0EB-87EA-44EB-B05A-FF9596768C3F}" destId="{60DAEA96-9872-4690-B330-E1E0EE86AB05}" srcOrd="1" destOrd="0" presId="urn:microsoft.com/office/officeart/2018/5/layout/IconCircleLabelList"/>
    <dgm:cxn modelId="{064851B5-3523-43BC-BBD5-603F2B9E90CD}" type="presParOf" srcId="{D98FC0EB-87EA-44EB-B05A-FF9596768C3F}" destId="{4FE79F09-0D75-4EA9-939B-3E71E6CE41A0}" srcOrd="2" destOrd="0" presId="urn:microsoft.com/office/officeart/2018/5/layout/IconCircleLabelList"/>
    <dgm:cxn modelId="{B68F0766-149D-4ACA-8545-16D66D1095A6}" type="presParOf" srcId="{4FE79F09-0D75-4EA9-939B-3E71E6CE41A0}" destId="{12E0C38D-B03D-489A-9DDC-D43A70AF6A1C}" srcOrd="0" destOrd="0" presId="urn:microsoft.com/office/officeart/2018/5/layout/IconCircleLabelList"/>
    <dgm:cxn modelId="{C149D5C0-1606-49D5-8B28-662DD3B3A78C}" type="presParOf" srcId="{4FE79F09-0D75-4EA9-939B-3E71E6CE41A0}" destId="{2790A0A5-0C8A-477B-9037-4ACF7C15CEA8}" srcOrd="1" destOrd="0" presId="urn:microsoft.com/office/officeart/2018/5/layout/IconCircleLabelList"/>
    <dgm:cxn modelId="{CE5F4DE5-CEFA-4CEB-A31C-2B880FAF6402}" type="presParOf" srcId="{4FE79F09-0D75-4EA9-939B-3E71E6CE41A0}" destId="{591B83CB-A1A5-4227-9826-F4627E77D5A8}" srcOrd="2" destOrd="0" presId="urn:microsoft.com/office/officeart/2018/5/layout/IconCircleLabelList"/>
    <dgm:cxn modelId="{38F2C2CE-022F-42E1-8D18-5C79AE41C95B}" type="presParOf" srcId="{4FE79F09-0D75-4EA9-939B-3E71E6CE41A0}" destId="{938A41A4-0E5E-4B04-850F-04D82040243B}" srcOrd="3" destOrd="0" presId="urn:microsoft.com/office/officeart/2018/5/layout/IconCircleLabelList"/>
    <dgm:cxn modelId="{418AD4D5-8959-466C-B9CA-B8FDEACFA8BB}" type="presParOf" srcId="{D98FC0EB-87EA-44EB-B05A-FF9596768C3F}" destId="{006BB209-1D6E-42EF-BDD0-D4ACA1019A31}" srcOrd="3" destOrd="0" presId="urn:microsoft.com/office/officeart/2018/5/layout/IconCircleLabelList"/>
    <dgm:cxn modelId="{76EBC665-042F-4ADF-9F36-B58264E26A51}" type="presParOf" srcId="{D98FC0EB-87EA-44EB-B05A-FF9596768C3F}" destId="{CD600203-FE27-4034-9772-D07AD6219E9B}" srcOrd="4" destOrd="0" presId="urn:microsoft.com/office/officeart/2018/5/layout/IconCircleLabelList"/>
    <dgm:cxn modelId="{CB7B2820-47AF-4E5D-897E-0DF95A51B7D6}" type="presParOf" srcId="{CD600203-FE27-4034-9772-D07AD6219E9B}" destId="{72C5B443-C0A8-42F4-ADCC-110F60A2C5E8}" srcOrd="0" destOrd="0" presId="urn:microsoft.com/office/officeart/2018/5/layout/IconCircleLabelList"/>
    <dgm:cxn modelId="{2C49283E-32E7-42A1-A808-F484DAF61C14}" type="presParOf" srcId="{CD600203-FE27-4034-9772-D07AD6219E9B}" destId="{8DE3F5D5-EAB7-4AC0-AEA3-C339BAC611EC}" srcOrd="1" destOrd="0" presId="urn:microsoft.com/office/officeart/2018/5/layout/IconCircleLabelList"/>
    <dgm:cxn modelId="{40861781-DFAB-47F4-98F1-A0029D43A6C1}" type="presParOf" srcId="{CD600203-FE27-4034-9772-D07AD6219E9B}" destId="{71E2F303-AA2B-4F69-B36E-0EFE805CC36C}" srcOrd="2" destOrd="0" presId="urn:microsoft.com/office/officeart/2018/5/layout/IconCircleLabelList"/>
    <dgm:cxn modelId="{09F0E9DE-AB93-42B4-860B-24BEE81F6B0F}" type="presParOf" srcId="{CD600203-FE27-4034-9772-D07AD6219E9B}" destId="{AA20736B-123C-4734-A833-0B81DB76AA5E}" srcOrd="3" destOrd="0" presId="urn:microsoft.com/office/officeart/2018/5/layout/IconCircleLabelList"/>
    <dgm:cxn modelId="{EFF6473E-713A-45B6-83D4-6C17D41AA155}" type="presParOf" srcId="{D98FC0EB-87EA-44EB-B05A-FF9596768C3F}" destId="{F10E5A60-35B1-43E7-AB2F-3F8DB2D6F352}" srcOrd="5" destOrd="0" presId="urn:microsoft.com/office/officeart/2018/5/layout/IconCircleLabelList"/>
    <dgm:cxn modelId="{A408AD7F-F035-4C96-A6C1-D778D9E44D98}" type="presParOf" srcId="{D98FC0EB-87EA-44EB-B05A-FF9596768C3F}" destId="{AC988274-9BC2-4070-BA70-EB2E6149B6DB}" srcOrd="6" destOrd="0" presId="urn:microsoft.com/office/officeart/2018/5/layout/IconCircleLabelList"/>
    <dgm:cxn modelId="{69334FF4-B0ED-4ACF-B28A-7DF0F31C4C9C}" type="presParOf" srcId="{AC988274-9BC2-4070-BA70-EB2E6149B6DB}" destId="{55CE237B-B29B-4002-B870-B0D60C93DEE1}" srcOrd="0" destOrd="0" presId="urn:microsoft.com/office/officeart/2018/5/layout/IconCircleLabelList"/>
    <dgm:cxn modelId="{42F16EFD-6E8D-4884-930A-59A9D13F6D02}" type="presParOf" srcId="{AC988274-9BC2-4070-BA70-EB2E6149B6DB}" destId="{188B6E56-2480-4D9B-91A1-592B5FA3B8F0}" srcOrd="1" destOrd="0" presId="urn:microsoft.com/office/officeart/2018/5/layout/IconCircleLabelList"/>
    <dgm:cxn modelId="{1F27C845-CEE4-434C-8DC6-9F4C90A12F3C}" type="presParOf" srcId="{AC988274-9BC2-4070-BA70-EB2E6149B6DB}" destId="{76790031-3226-4484-9444-D5D4F44DADAB}" srcOrd="2" destOrd="0" presId="urn:microsoft.com/office/officeart/2018/5/layout/IconCircleLabelList"/>
    <dgm:cxn modelId="{CC486BC7-06DA-4F4F-9A0D-106E0DB9BA9A}" type="presParOf" srcId="{AC988274-9BC2-4070-BA70-EB2E6149B6DB}" destId="{4E87A26B-2FB8-4CFA-86B7-644F80A35196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4E08A-90F1-4D54-A853-D3BE3074901A}">
      <dsp:nvSpPr>
        <dsp:cNvPr id="0" name=""/>
        <dsp:cNvSpPr/>
      </dsp:nvSpPr>
      <dsp:spPr>
        <a:xfrm>
          <a:off x="57506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7FBAB-1F48-4952-B081-97F3DCAA1C02}">
      <dsp:nvSpPr>
        <dsp:cNvPr id="0" name=""/>
        <dsp:cNvSpPr/>
      </dsp:nvSpPr>
      <dsp:spPr>
        <a:xfrm>
          <a:off x="8407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4A65-1CC8-49E3-B650-7D3A58A947E4}">
      <dsp:nvSpPr>
        <dsp:cNvPr id="0" name=""/>
        <dsp:cNvSpPr/>
      </dsp:nvSpPr>
      <dsp:spPr>
        <a:xfrm>
          <a:off x="0" y="0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/>
            <a:t>​</a:t>
          </a:r>
        </a:p>
      </dsp:txBody>
      <dsp:txXfrm>
        <a:off x="0" y="0"/>
        <a:ext cx="2043787" cy="720000"/>
      </dsp:txXfrm>
    </dsp:sp>
    <dsp:sp modelId="{12E0C38D-B03D-489A-9DDC-D43A70AF6A1C}">
      <dsp:nvSpPr>
        <dsp:cNvPr id="0" name=""/>
        <dsp:cNvSpPr/>
      </dsp:nvSpPr>
      <dsp:spPr>
        <a:xfrm>
          <a:off x="297651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0A0A5-0C8A-477B-9037-4ACF7C15CEA8}">
      <dsp:nvSpPr>
        <dsp:cNvPr id="0" name=""/>
        <dsp:cNvSpPr/>
      </dsp:nvSpPr>
      <dsp:spPr>
        <a:xfrm>
          <a:off x="324221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41A4-0E5E-4B04-850F-04D82040243B}">
      <dsp:nvSpPr>
        <dsp:cNvPr id="0" name=""/>
        <dsp:cNvSpPr/>
      </dsp:nvSpPr>
      <dsp:spPr>
        <a:xfrm>
          <a:off x="257797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000000000</a:t>
          </a:r>
        </a:p>
      </dsp:txBody>
      <dsp:txXfrm>
        <a:off x="2577979" y="1894956"/>
        <a:ext cx="2043787" cy="720000"/>
      </dsp:txXfrm>
    </dsp:sp>
    <dsp:sp modelId="{72C5B443-C0A8-42F4-ADCC-110F60A2C5E8}">
      <dsp:nvSpPr>
        <dsp:cNvPr id="0" name=""/>
        <dsp:cNvSpPr/>
      </dsp:nvSpPr>
      <dsp:spPr>
        <a:xfrm>
          <a:off x="5377968" y="25992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3F5D5-EAB7-4AC0-AEA3-C339BAC611EC}">
      <dsp:nvSpPr>
        <dsp:cNvPr id="0" name=""/>
        <dsp:cNvSpPr/>
      </dsp:nvSpPr>
      <dsp:spPr>
        <a:xfrm>
          <a:off x="5643660" y="525618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0736B-123C-4734-A833-0B81DB76AA5E}">
      <dsp:nvSpPr>
        <dsp:cNvPr id="0" name=""/>
        <dsp:cNvSpPr/>
      </dsp:nvSpPr>
      <dsp:spPr>
        <a:xfrm>
          <a:off x="4979429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3200" kern="1200" dirty="0"/>
        </a:p>
      </dsp:txBody>
      <dsp:txXfrm>
        <a:off x="4979429" y="1894956"/>
        <a:ext cx="2043787" cy="720000"/>
      </dsp:txXfrm>
    </dsp:sp>
    <dsp:sp modelId="{55CE237B-B29B-4002-B870-B0D60C93DEE1}">
      <dsp:nvSpPr>
        <dsp:cNvPr id="0" name=""/>
        <dsp:cNvSpPr/>
      </dsp:nvSpPr>
      <dsp:spPr>
        <a:xfrm>
          <a:off x="8193002" y="277766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B6E56-2480-4D9B-91A1-592B5FA3B8F0}">
      <dsp:nvSpPr>
        <dsp:cNvPr id="0" name=""/>
        <dsp:cNvSpPr/>
      </dsp:nvSpPr>
      <dsp:spPr>
        <a:xfrm>
          <a:off x="8458697" y="540869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7A26B-2FB8-4CFA-86B7-644F80A35196}">
      <dsp:nvSpPr>
        <dsp:cNvPr id="0" name=""/>
        <dsp:cNvSpPr/>
      </dsp:nvSpPr>
      <dsp:spPr>
        <a:xfrm>
          <a:off x="7380880" y="1894956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3200" kern="1200" dirty="0"/>
        </a:p>
      </dsp:txBody>
      <dsp:txXfrm>
        <a:off x="7380880" y="1894956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4732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1937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89323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782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6449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69929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5159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96761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0153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90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8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18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07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49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242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2691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71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9620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8871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04292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9156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3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65" r:id="rId22"/>
    <p:sldLayoutId id="2147483654" r:id="rId23"/>
    <p:sldLayoutId id="2147483666" r:id="rId24"/>
    <p:sldLayoutId id="2147483651" r:id="rId25"/>
    <p:sldLayoutId id="2147483670" r:id="rId26"/>
    <p:sldLayoutId id="2147483668" r:id="rId27"/>
    <p:sldLayoutId id="2147483673" r:id="rId2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reepngimg.com/png/59207-and-finance-personal-banking-investment-bank-ic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resilientent.blogspot.com/2011/11/75-most-powerful-blacks-on-wall-street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75" y="1258951"/>
            <a:ext cx="5067300" cy="2617724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Bank Loan Prediction for Customers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1337" y="4018026"/>
            <a:ext cx="4905375" cy="696849"/>
          </a:xfrm>
        </p:spPr>
        <p:txBody>
          <a:bodyPr/>
          <a:lstStyle/>
          <a:p>
            <a:r>
              <a:rPr lang="en-US" dirty="0"/>
              <a:t>Presented by Mahmoud Reda</a:t>
            </a:r>
          </a:p>
        </p:txBody>
      </p:sp>
      <p:pic>
        <p:nvPicPr>
          <p:cNvPr id="33" name="Picture Placeholder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852956-0D46-8E0F-913C-A8297F27D0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255" r="12255"/>
          <a:stretch>
            <a:fillRect/>
          </a:stretch>
        </p:blipFill>
        <p:spPr>
          <a:xfrm>
            <a:off x="171450" y="295501"/>
            <a:ext cx="6638925" cy="6324374"/>
          </a:xfrm>
          <a:blipFill>
            <a:blip r:embed="rId2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F5BD-725F-DABB-B931-B0636AF8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15" y="834417"/>
            <a:ext cx="10420350" cy="814287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effectLst/>
                <a:latin typeface="Courier New" panose="02070309020205020404" pitchFamily="49" charset="0"/>
              </a:rPr>
              <a:t>Average Equal monthly installments for 2 classes about Employer category1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0A7B18-8C25-D2DB-E539-5CB4976FE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52413" y="5309099"/>
            <a:ext cx="5663362" cy="969578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sz="1800" b="1" dirty="0"/>
              <a:t>Most of Employer Category1 ‘s pay Close EMI in case</a:t>
            </a:r>
          </a:p>
          <a:p>
            <a:r>
              <a:rPr lang="en-US" sz="1800" b="1" dirty="0"/>
              <a:t> the loan is rejected</a:t>
            </a:r>
          </a:p>
          <a:p>
            <a:endParaRPr lang="en-US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EBF734-3521-9BCF-3AA4-5A4FEC16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9099"/>
            <a:ext cx="5101389" cy="969579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- Employer Category1  B is the highest in EMI in case</a:t>
            </a:r>
          </a:p>
          <a:p>
            <a:r>
              <a:rPr lang="en-US" sz="1800" b="1" dirty="0"/>
              <a:t> the loan is accepted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E814ACD3-FDDE-99C6-EEC0-5CF63715C76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456547180"/>
              </p:ext>
            </p:extLst>
          </p:nvPr>
        </p:nvGraphicFramePr>
        <p:xfrm>
          <a:off x="6242886" y="2131060"/>
          <a:ext cx="5672889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1515">
                  <a:extLst>
                    <a:ext uri="{9D8B030D-6E8A-4147-A177-3AD203B41FA5}">
                      <a16:colId xmlns:a16="http://schemas.microsoft.com/office/drawing/2014/main" val="3482866765"/>
                    </a:ext>
                  </a:extLst>
                </a:gridCol>
                <a:gridCol w="1476374">
                  <a:extLst>
                    <a:ext uri="{9D8B030D-6E8A-4147-A177-3AD203B41FA5}">
                      <a16:colId xmlns:a16="http://schemas.microsoft.com/office/drawing/2014/main" val="386044846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9426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Employer Category1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Approved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EMI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5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1084.932369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5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1236.283133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8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1100.353450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1489.555556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68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1106.335471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0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1329.206667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4728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876A8C-FD6F-D443-9FE5-2BC440B1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690060-739D-2860-D0EB-E01ED5E5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8453"/>
            <a:ext cx="4948990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50" y="810695"/>
            <a:ext cx="11514336" cy="91333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Loan Amount for Each Category of Clients</a:t>
            </a:r>
            <a:r>
              <a:rPr lang="en-US" sz="2800" dirty="0"/>
              <a:t>  (Employer Category2)</a:t>
            </a:r>
            <a:endParaRPr lang="en-US" sz="36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D801C93-C844-8B60-3DB7-D51FF7DC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8725"/>
              </p:ext>
            </p:extLst>
          </p:nvPr>
        </p:nvGraphicFramePr>
        <p:xfrm>
          <a:off x="488273" y="2501900"/>
          <a:ext cx="469986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9931">
                  <a:extLst>
                    <a:ext uri="{9D8B030D-6E8A-4147-A177-3AD203B41FA5}">
                      <a16:colId xmlns:a16="http://schemas.microsoft.com/office/drawing/2014/main" val="3353268426"/>
                    </a:ext>
                  </a:extLst>
                </a:gridCol>
                <a:gridCol w="2349931">
                  <a:extLst>
                    <a:ext uri="{9D8B030D-6E8A-4147-A177-3AD203B41FA5}">
                      <a16:colId xmlns:a16="http://schemas.microsoft.com/office/drawing/2014/main" val="1371131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Employer_Category2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Amount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9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45730.228196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8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43501.812908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34860.329777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38775.237357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957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13B7AA-BE63-30C4-E0B1-414A9406F021}"/>
              </a:ext>
            </a:extLst>
          </p:cNvPr>
          <p:cNvSpPr txBox="1"/>
          <p:nvPr/>
        </p:nvSpPr>
        <p:spPr>
          <a:xfrm>
            <a:off x="488273" y="197931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Average loan value for each category of clients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1D7DE-DFA7-BBB5-8AAF-38D821C7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93" y="2237714"/>
            <a:ext cx="4878279" cy="4056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3A906-DEEE-7BB1-B0BC-CAB4599D5796}"/>
              </a:ext>
            </a:extLst>
          </p:cNvPr>
          <p:cNvSpPr txBox="1"/>
          <p:nvPr/>
        </p:nvSpPr>
        <p:spPr>
          <a:xfrm>
            <a:off x="488273" y="5051340"/>
            <a:ext cx="5681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Category (1.0) is the category of clients with the</a:t>
            </a:r>
          </a:p>
          <a:p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most large loans, while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category (3.0)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with the</a:t>
            </a:r>
          </a:p>
          <a:p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most small loans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8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810695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F77F35-1266-61E4-6E81-5C6039CB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17" y="4778868"/>
            <a:ext cx="6257925" cy="1495424"/>
          </a:xfrm>
        </p:spPr>
        <p:txBody>
          <a:bodyPr>
            <a:normAutofit fontScale="77500" lnSpcReduction="20000"/>
          </a:bodyPr>
          <a:lstStyle/>
          <a:p>
            <a:endParaRPr 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-Category No.3 of clients are the lowest in the average monthly income and the lowest in the average value of loans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EF1D01-7571-36F1-9105-BD8913D0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12707"/>
              </p:ext>
            </p:extLst>
          </p:nvPr>
        </p:nvGraphicFramePr>
        <p:xfrm>
          <a:off x="488273" y="2501900"/>
          <a:ext cx="487384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6920">
                  <a:extLst>
                    <a:ext uri="{9D8B030D-6E8A-4147-A177-3AD203B41FA5}">
                      <a16:colId xmlns:a16="http://schemas.microsoft.com/office/drawing/2014/main" val="3353268426"/>
                    </a:ext>
                  </a:extLst>
                </a:gridCol>
                <a:gridCol w="2436920">
                  <a:extLst>
                    <a:ext uri="{9D8B030D-6E8A-4147-A177-3AD203B41FA5}">
                      <a16:colId xmlns:a16="http://schemas.microsoft.com/office/drawing/2014/main" val="1371131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Employer_Category2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Income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9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4927.507539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8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4702.726905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3093.155370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5623.883642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9571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E9DECF-6BB4-10AC-DB61-CE93AADBC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47" y="1603303"/>
            <a:ext cx="4350174" cy="4025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A0DA9-02E2-212E-B791-67F4952F95F4}"/>
              </a:ext>
            </a:extLst>
          </p:cNvPr>
          <p:cNvSpPr txBox="1"/>
          <p:nvPr/>
        </p:nvSpPr>
        <p:spPr>
          <a:xfrm>
            <a:off x="435722" y="186163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Average monthly income for each category of clients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7006D-FFCB-7AB4-FAA0-5798D23ED026}"/>
              </a:ext>
            </a:extLst>
          </p:cNvPr>
          <p:cNvSpPr txBox="1"/>
          <p:nvPr/>
        </p:nvSpPr>
        <p:spPr>
          <a:xfrm>
            <a:off x="500145" y="805695"/>
            <a:ext cx="10543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Monthly Income for Each Category of Clients</a:t>
            </a:r>
            <a:r>
              <a:rPr lang="en-US" sz="2800" b="1" dirty="0"/>
              <a:t>  (Employer Category2)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733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810695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7006D-FFCB-7AB4-FAA0-5798D23ED026}"/>
              </a:ext>
            </a:extLst>
          </p:cNvPr>
          <p:cNvSpPr txBox="1"/>
          <p:nvPr/>
        </p:nvSpPr>
        <p:spPr>
          <a:xfrm>
            <a:off x="500145" y="805695"/>
            <a:ext cx="11129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ourier New" panose="02070309020205020404" pitchFamily="49" charset="0"/>
              </a:rPr>
              <a:t> </a:t>
            </a:r>
            <a:r>
              <a:rPr lang="en-US" sz="2800" b="1" dirty="0">
                <a:effectLst/>
                <a:latin typeface="Courier New" panose="02070309020205020404" pitchFamily="49" charset="0"/>
              </a:rPr>
              <a:t>Average Equal monthly installments for 2 classes </a:t>
            </a:r>
          </a:p>
          <a:p>
            <a:r>
              <a:rPr lang="en-US" sz="2800" b="1" dirty="0">
                <a:effectLst/>
                <a:latin typeface="Courier New" panose="02070309020205020404" pitchFamily="49" charset="0"/>
              </a:rPr>
              <a:t>           about Employer category2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E88E5-D1BC-1AB2-4C1E-40379C70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3" y="1926454"/>
            <a:ext cx="4344121" cy="333756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BFA66E7-B381-FAAC-9FFF-33D28DB33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35993"/>
              </p:ext>
            </p:extLst>
          </p:nvPr>
        </p:nvGraphicFramePr>
        <p:xfrm>
          <a:off x="5541163" y="1926454"/>
          <a:ext cx="6257925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6321">
                  <a:extLst>
                    <a:ext uri="{9D8B030D-6E8A-4147-A177-3AD203B41FA5}">
                      <a16:colId xmlns:a16="http://schemas.microsoft.com/office/drawing/2014/main" val="3269813800"/>
                    </a:ext>
                  </a:extLst>
                </a:gridCol>
                <a:gridCol w="1875629">
                  <a:extLst>
                    <a:ext uri="{9D8B030D-6E8A-4147-A177-3AD203B41FA5}">
                      <a16:colId xmlns:a16="http://schemas.microsoft.com/office/drawing/2014/main" val="2241708688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526659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Employer Category2</a:t>
                      </a:r>
                      <a:endParaRPr lang="en-US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Approved</a:t>
                      </a:r>
                      <a:endParaRPr lang="en-US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EMI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06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1227.084023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18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1777.175000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1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1175.485842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9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1391.793103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0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957.953020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19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1152.277778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55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1082.869223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39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1320.095238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8453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09195B1-B2B7-C6F9-345B-60EBCC144FB7}"/>
              </a:ext>
            </a:extLst>
          </p:cNvPr>
          <p:cNvSpPr txBox="1"/>
          <p:nvPr/>
        </p:nvSpPr>
        <p:spPr>
          <a:xfrm>
            <a:off x="510142" y="5542261"/>
            <a:ext cx="11171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first category of customers is the highest in the average monthly premium values ​​in the case of rejection and acceptance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is because the first category is the highest in the average loan values</a:t>
            </a:r>
          </a:p>
        </p:txBody>
      </p:sp>
    </p:spTree>
    <p:extLst>
      <p:ext uri="{BB962C8B-B14F-4D97-AF65-F5344CB8AC3E}">
        <p14:creationId xmlns:p14="http://schemas.microsoft.com/office/powerpoint/2010/main" val="400978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013B-C149-C463-3EB1-C08E702B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651822"/>
            <a:ext cx="10058400" cy="1227353"/>
          </a:xfrm>
        </p:spPr>
        <p:txBody>
          <a:bodyPr/>
          <a:lstStyle/>
          <a:p>
            <a:pPr algn="l"/>
            <a:r>
              <a:rPr lang="en-US" dirty="0"/>
              <a:t>Monthly income and probability of approved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A636779-3DE3-814F-194A-A2BC5C02A7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8201" y="2289810"/>
            <a:ext cx="4829175" cy="731520"/>
          </a:xfrm>
        </p:spPr>
        <p:txBody>
          <a:bodyPr/>
          <a:lstStyle/>
          <a:p>
            <a:r>
              <a:rPr lang="en-US" sz="2000" b="1" dirty="0"/>
              <a:t>Average monthly income for each category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E641BD56-BBFF-ECA2-86B8-347E67450E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920858"/>
              </p:ext>
            </p:extLst>
          </p:nvPr>
        </p:nvGraphicFramePr>
        <p:xfrm>
          <a:off x="947738" y="2792308"/>
          <a:ext cx="41148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4238864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84920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Approved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Monthly Income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205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5612.234088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5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6299.051471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00545"/>
                  </a:ext>
                </a:extLst>
              </a:tr>
            </a:tbl>
          </a:graphicData>
        </a:graphic>
      </p:graphicFrame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1D538FD-8BEA-12FB-C4FF-2A1D623EF99F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638838746"/>
              </p:ext>
            </p:extLst>
          </p:nvPr>
        </p:nvGraphicFramePr>
        <p:xfrm>
          <a:off x="952501" y="4836319"/>
          <a:ext cx="41148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03521983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97079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8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68693       (98.5%)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1020          (1.5%)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81289"/>
                  </a:ext>
                </a:extLst>
              </a:tr>
            </a:tbl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A071756-49D7-CDA9-AFC3-B3D5D57B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71951-42A6-2FAB-30A3-143DB8F7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926484"/>
            <a:ext cx="5181599" cy="213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5C176E-460F-6D87-1FB8-5A02FC38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428808"/>
            <a:ext cx="5181599" cy="19275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4A6A62-46B6-2F10-1F6E-E54B61C592E1}"/>
              </a:ext>
            </a:extLst>
          </p:cNvPr>
          <p:cNvSpPr txBox="1"/>
          <p:nvPr/>
        </p:nvSpPr>
        <p:spPr>
          <a:xfrm>
            <a:off x="947738" y="61695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sz="2000" b="1" dirty="0"/>
              <a:t>Imbalance Classes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549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810695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IS loan amount affect EMI ?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F77F35-1266-61E4-6E81-5C6039CB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9" y="2681288"/>
            <a:ext cx="6257925" cy="1495424"/>
          </a:xfrm>
        </p:spPr>
        <p:txBody>
          <a:bodyPr>
            <a:normAutofit/>
          </a:bodyPr>
          <a:lstStyle/>
          <a:p>
            <a:endParaRPr 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There are a positive correlation between Loan Amount and EMI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D5E100-184F-57AF-6201-940FDA7F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6" y="1895475"/>
            <a:ext cx="4244708" cy="41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528193"/>
            <a:ext cx="10058400" cy="91333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Distribution date for creating accounts in the bank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BD9955-61E5-8D8F-6A0D-B8DC737EE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66856"/>
              </p:ext>
            </p:extLst>
          </p:nvPr>
        </p:nvGraphicFramePr>
        <p:xfrm>
          <a:off x="5881968" y="5219922"/>
          <a:ext cx="4848194" cy="147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4097">
                  <a:extLst>
                    <a:ext uri="{9D8B030D-6E8A-4147-A177-3AD203B41FA5}">
                      <a16:colId xmlns:a16="http://schemas.microsoft.com/office/drawing/2014/main" val="3355378022"/>
                    </a:ext>
                  </a:extLst>
                </a:gridCol>
                <a:gridCol w="2424097">
                  <a:extLst>
                    <a:ext uri="{9D8B030D-6E8A-4147-A177-3AD203B41FA5}">
                      <a16:colId xmlns:a16="http://schemas.microsoft.com/office/drawing/2014/main" val="784646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22404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18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2478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2E217B-5CD0-1645-4307-F1B5F164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77" y="4290073"/>
            <a:ext cx="3421676" cy="240812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A11386-B000-316B-A3B6-00B25BD2E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62578"/>
              </p:ext>
            </p:extLst>
          </p:nvPr>
        </p:nvGraphicFramePr>
        <p:xfrm>
          <a:off x="5881968" y="1441523"/>
          <a:ext cx="5928786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64393">
                  <a:extLst>
                    <a:ext uri="{9D8B030D-6E8A-4147-A177-3AD203B41FA5}">
                      <a16:colId xmlns:a16="http://schemas.microsoft.com/office/drawing/2014/main" val="1844059605"/>
                    </a:ext>
                  </a:extLst>
                </a:gridCol>
                <a:gridCol w="2964393">
                  <a:extLst>
                    <a:ext uri="{9D8B030D-6E8A-4147-A177-3AD203B41FA5}">
                      <a16:colId xmlns:a16="http://schemas.microsoft.com/office/drawing/2014/main" val="704368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29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2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67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Wednesday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6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Thursday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10931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2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301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0714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F24455E-4C4B-DC1D-6247-0689B97C3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77" y="1602698"/>
            <a:ext cx="3421677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9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6" y="483468"/>
            <a:ext cx="10058400" cy="91333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Cont..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B9838-C911-A24C-BF04-589DCD3A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755" y="3631042"/>
            <a:ext cx="2406579" cy="244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294EA-E46D-DD78-A91F-A76B7BE19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707" y="1044554"/>
            <a:ext cx="2434627" cy="2377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55D29-7184-2075-C959-6FB017F29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5" y="1756949"/>
            <a:ext cx="855652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934981"/>
            <a:ext cx="11798424" cy="91333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What is gender of the applicant that most frequent?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2D7F7-E96B-7DBC-C239-56CE7144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45" y="2701346"/>
            <a:ext cx="5052709" cy="731520"/>
          </a:xfrm>
        </p:spPr>
        <p:txBody>
          <a:bodyPr>
            <a:normAutofit/>
          </a:bodyPr>
          <a:lstStyle/>
          <a:p>
            <a:r>
              <a:rPr lang="en-US" sz="2000" b="1" dirty="0"/>
              <a:t>- More than half of the bank's clients are male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39F2F99-D40E-150A-ADC3-7FF86D12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30498"/>
              </p:ext>
            </p:extLst>
          </p:nvPr>
        </p:nvGraphicFramePr>
        <p:xfrm>
          <a:off x="470239" y="4626785"/>
          <a:ext cx="11159508" cy="1495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79754">
                  <a:extLst>
                    <a:ext uri="{9D8B030D-6E8A-4147-A177-3AD203B41FA5}">
                      <a16:colId xmlns:a16="http://schemas.microsoft.com/office/drawing/2014/main" val="558078577"/>
                    </a:ext>
                  </a:extLst>
                </a:gridCol>
                <a:gridCol w="5579754">
                  <a:extLst>
                    <a:ext uri="{9D8B030D-6E8A-4147-A177-3AD203B41FA5}">
                      <a16:colId xmlns:a16="http://schemas.microsoft.com/office/drawing/2014/main" val="1819708369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481886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              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39949          (57.3%)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068824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            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29764          (42.7%)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117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FF1DF0-C419-3145-07F8-B9B57385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98" y="1679635"/>
            <a:ext cx="4655449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06" y="464222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5BC70A3-FEC1-3D87-7F89-902D7C266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33511"/>
              </p:ext>
            </p:extLst>
          </p:nvPr>
        </p:nvGraphicFramePr>
        <p:xfrm>
          <a:off x="654006" y="4694684"/>
          <a:ext cx="1088398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27996">
                  <a:extLst>
                    <a:ext uri="{9D8B030D-6E8A-4147-A177-3AD203B41FA5}">
                      <a16:colId xmlns:a16="http://schemas.microsoft.com/office/drawing/2014/main" val="2927677257"/>
                    </a:ext>
                  </a:extLst>
                </a:gridCol>
                <a:gridCol w="3627996">
                  <a:extLst>
                    <a:ext uri="{9D8B030D-6E8A-4147-A177-3AD203B41FA5}">
                      <a16:colId xmlns:a16="http://schemas.microsoft.com/office/drawing/2014/main" val="983325912"/>
                    </a:ext>
                  </a:extLst>
                </a:gridCol>
                <a:gridCol w="3627996">
                  <a:extLst>
                    <a:ext uri="{9D8B030D-6E8A-4147-A177-3AD203B41FA5}">
                      <a16:colId xmlns:a16="http://schemas.microsoft.com/office/drawing/2014/main" val="1210575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9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39177            (98%)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772                 (2%)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8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29516             (99.1%)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0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                  (0.9%)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787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F8500ED-81BF-0B16-6634-F0655595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06" y="1550788"/>
            <a:ext cx="4202080" cy="2552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2A522-B3E9-EB83-65D2-C891717D799F}"/>
              </a:ext>
            </a:extLst>
          </p:cNvPr>
          <p:cNvSpPr txBox="1"/>
          <p:nvPr/>
        </p:nvSpPr>
        <p:spPr>
          <a:xfrm>
            <a:off x="5187483" y="2473305"/>
            <a:ext cx="6350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/>
              <a:t>The number of male clients of the bank is more</a:t>
            </a:r>
          </a:p>
          <a:p>
            <a:r>
              <a:rPr lang="en-US" sz="2000" b="1" dirty="0"/>
              <a:t>        accepting of loans than female clients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4ADA7-81EB-6998-6E55-A7B46D703D96}"/>
              </a:ext>
            </a:extLst>
          </p:cNvPr>
          <p:cNvSpPr txBox="1"/>
          <p:nvPr/>
        </p:nvSpPr>
        <p:spPr>
          <a:xfrm>
            <a:off x="654006" y="736221"/>
            <a:ext cx="1088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Which gender is most acceptable?</a:t>
            </a:r>
          </a:p>
        </p:txBody>
      </p:sp>
    </p:spTree>
    <p:extLst>
      <p:ext uri="{BB962C8B-B14F-4D97-AF65-F5344CB8AC3E}">
        <p14:creationId xmlns:p14="http://schemas.microsoft.com/office/powerpoint/2010/main" val="280814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F349-7799-ED11-390A-3F98D393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6" y="171997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   Intro: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9719E-CBA0-C0F8-0D4A-B9D2708F30E3}"/>
              </a:ext>
            </a:extLst>
          </p:cNvPr>
          <p:cNvSpPr txBox="1"/>
          <p:nvPr/>
        </p:nvSpPr>
        <p:spPr>
          <a:xfrm>
            <a:off x="754603" y="1607690"/>
            <a:ext cx="59890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Banks face a problem with their customers, which is related to taking loans from the bank based on their data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Business Case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Determining the status of the applicant for a loan from the bank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Question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Is the customer qualified for a loan from the bank ?</a:t>
            </a:r>
          </a:p>
          <a:p>
            <a:pPr algn="l"/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18" name="Picture 17" descr="A picture containing text, container, bottle, alcohol&#10;&#10;Description automatically generated">
            <a:extLst>
              <a:ext uri="{FF2B5EF4-FFF2-40B4-BE49-F238E27FC236}">
                <a16:creationId xmlns:a16="http://schemas.microsoft.com/office/drawing/2014/main" id="{0E16D350-7A69-DE0D-CC5A-6355C57C8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02978" y="1238250"/>
            <a:ext cx="4550822" cy="48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3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68" y="810695"/>
            <a:ext cx="10966864" cy="91333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What is average monthly income for each gender?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F77F35-1266-61E4-6E81-5C6039CB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538" y="2815957"/>
            <a:ext cx="5004418" cy="2386357"/>
          </a:xfrm>
        </p:spPr>
        <p:txBody>
          <a:bodyPr>
            <a:normAutofit/>
          </a:bodyPr>
          <a:lstStyle/>
          <a:p>
            <a:endParaRPr 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b="1" dirty="0">
                <a:solidFill>
                  <a:srgbClr val="000000"/>
                </a:solidFill>
                <a:effectLst/>
                <a:latin typeface="Simplified Arabic" panose="02020603050405020304" pitchFamily="18" charset="-78"/>
                <a:cs typeface="Simplified Arabic" panose="02020603050405020304" pitchFamily="18" charset="-78"/>
              </a:rPr>
              <a:t>The average monthly income of</a:t>
            </a:r>
          </a:p>
          <a:p>
            <a:r>
              <a:rPr lang="en-US" sz="2400" b="1" dirty="0">
                <a:solidFill>
                  <a:srgbClr val="0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   </a:t>
            </a:r>
            <a:r>
              <a:rPr lang="en-US" sz="2400" b="1" dirty="0">
                <a:solidFill>
                  <a:srgbClr val="000000"/>
                </a:solidFill>
                <a:effectLst/>
                <a:latin typeface="Simplified Arabic" panose="02020603050405020304" pitchFamily="18" charset="-78"/>
                <a:cs typeface="Simplified Arabic" panose="02020603050405020304" pitchFamily="18" charset="-78"/>
              </a:rPr>
              <a:t> males is higher and therefore</a:t>
            </a:r>
          </a:p>
          <a:p>
            <a:r>
              <a:rPr lang="en-US" sz="2400" b="1" dirty="0">
                <a:solidFill>
                  <a:srgbClr val="0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   </a:t>
            </a:r>
            <a:r>
              <a:rPr lang="en-US" sz="2400" b="1" dirty="0">
                <a:solidFill>
                  <a:srgbClr val="000000"/>
                </a:solidFill>
                <a:effectLst/>
                <a:latin typeface="Simplified Arabic" panose="02020603050405020304" pitchFamily="18" charset="-78"/>
                <a:cs typeface="Simplified Arabic" panose="02020603050405020304" pitchFamily="18" charset="-78"/>
              </a:rPr>
              <a:t> they are more accepting of loans</a:t>
            </a:r>
            <a:endParaRPr lang="en-US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38A18D-4060-154D-A432-DA3D7F98D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3523"/>
              </p:ext>
            </p:extLst>
          </p:nvPr>
        </p:nvGraphicFramePr>
        <p:xfrm>
          <a:off x="742783" y="1856008"/>
          <a:ext cx="583361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808">
                  <a:extLst>
                    <a:ext uri="{9D8B030D-6E8A-4147-A177-3AD203B41FA5}">
                      <a16:colId xmlns:a16="http://schemas.microsoft.com/office/drawing/2014/main" val="3859967558"/>
                    </a:ext>
                  </a:extLst>
                </a:gridCol>
                <a:gridCol w="2916808">
                  <a:extLst>
                    <a:ext uri="{9D8B030D-6E8A-4147-A177-3AD203B41FA5}">
                      <a16:colId xmlns:a16="http://schemas.microsoft.com/office/drawing/2014/main" val="2486762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Monthly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3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7567.884418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3010.912985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5304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40ACBDF-CF28-0D1D-91CB-6A2C5FDB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3334838"/>
            <a:ext cx="5913515" cy="29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810695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Is age of applicant affect approved ?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F77F35-1266-61E4-6E81-5C6039CB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22" y="5040337"/>
            <a:ext cx="10654960" cy="1495424"/>
          </a:xfrm>
        </p:spPr>
        <p:txBody>
          <a:bodyPr>
            <a:normAutofit/>
          </a:bodyPr>
          <a:lstStyle/>
          <a:p>
            <a:endParaRPr 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D30EB-E7C6-E90E-0C3C-06B7A950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87" y="2403589"/>
            <a:ext cx="4582935" cy="2636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972F9-164F-5891-8A61-06AEB15C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439" y="2393589"/>
            <a:ext cx="4378825" cy="2636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179C5-76CA-B4DA-7436-E6B5EA7D197D}"/>
              </a:ext>
            </a:extLst>
          </p:cNvPr>
          <p:cNvSpPr txBox="1"/>
          <p:nvPr/>
        </p:nvSpPr>
        <p:spPr>
          <a:xfrm>
            <a:off x="742783" y="18791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Distribution of age of applicant</a:t>
            </a:r>
            <a:endParaRPr lang="en-US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87C26-AC9A-7220-A86E-770CB97282F8}"/>
              </a:ext>
            </a:extLst>
          </p:cNvPr>
          <p:cNvSpPr txBox="1"/>
          <p:nvPr/>
        </p:nvSpPr>
        <p:spPr>
          <a:xfrm>
            <a:off x="6337439" y="18691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effec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t of age on acceptance</a:t>
            </a:r>
            <a:endParaRPr lang="en-US" sz="1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4CB5A3-70F2-5A56-255E-370BE8DA1427}"/>
              </a:ext>
            </a:extLst>
          </p:cNvPr>
          <p:cNvSpPr txBox="1"/>
          <p:nvPr/>
        </p:nvSpPr>
        <p:spPr>
          <a:xfrm>
            <a:off x="974487" y="5788049"/>
            <a:ext cx="9741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- Age does not affect acceptance</a:t>
            </a:r>
            <a:endParaRPr lang="en-US" sz="2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90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64" y="482221"/>
            <a:ext cx="10058400" cy="91333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At what age is the demand for loan 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1FE3-A824-4995-04C3-7A331671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47" y="1297008"/>
            <a:ext cx="10440305" cy="4597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AA4A9-3341-F728-3CBF-0BDA49E80989}"/>
              </a:ext>
            </a:extLst>
          </p:cNvPr>
          <p:cNvSpPr txBox="1"/>
          <p:nvPr/>
        </p:nvSpPr>
        <p:spPr>
          <a:xfrm>
            <a:off x="875847" y="6001675"/>
            <a:ext cx="104403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- Customers in the age of thirty are the most requesting for a loan, while those at the age of seventy are the least</a:t>
            </a:r>
          </a:p>
        </p:txBody>
      </p:sp>
    </p:spTree>
    <p:extLst>
      <p:ext uri="{BB962C8B-B14F-4D97-AF65-F5344CB8AC3E}">
        <p14:creationId xmlns:p14="http://schemas.microsoft.com/office/powerpoint/2010/main" val="104406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6" y="230559"/>
            <a:ext cx="10058400" cy="913330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Which source category is the most rejecting of loans?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F97985F-EF9A-AC7C-E96C-B77414A5F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21011"/>
              </p:ext>
            </p:extLst>
          </p:nvPr>
        </p:nvGraphicFramePr>
        <p:xfrm>
          <a:off x="468666" y="1509205"/>
          <a:ext cx="6109689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6563">
                  <a:extLst>
                    <a:ext uri="{9D8B030D-6E8A-4147-A177-3AD203B41FA5}">
                      <a16:colId xmlns:a16="http://schemas.microsoft.com/office/drawing/2014/main" val="3460808049"/>
                    </a:ext>
                  </a:extLst>
                </a:gridCol>
                <a:gridCol w="2066771">
                  <a:extLst>
                    <a:ext uri="{9D8B030D-6E8A-4147-A177-3AD203B41FA5}">
                      <a16:colId xmlns:a16="http://schemas.microsoft.com/office/drawing/2014/main" val="3060748651"/>
                    </a:ext>
                  </a:extLst>
                </a:gridCol>
                <a:gridCol w="2006355">
                  <a:extLst>
                    <a:ext uri="{9D8B030D-6E8A-4147-A177-3AD203B41FA5}">
                      <a16:colId xmlns:a16="http://schemas.microsoft.com/office/drawing/2014/main" val="1403816447"/>
                    </a:ext>
                  </a:extLst>
                </a:gridCol>
              </a:tblGrid>
              <a:tr h="319323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Source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Approved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57452"/>
                  </a:ext>
                </a:extLst>
              </a:tr>
              <a:tr h="319323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235841"/>
                  </a:ext>
                </a:extLst>
              </a:tr>
              <a:tr h="319323">
                <a:tc rowSpan="2"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29317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525973"/>
                  </a:ext>
                </a:extLst>
              </a:tr>
              <a:tr h="319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                      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940031"/>
                  </a:ext>
                </a:extLst>
              </a:tr>
              <a:tr h="319323">
                <a:tc rowSpan="2"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11234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754816"/>
                  </a:ext>
                </a:extLst>
              </a:tr>
              <a:tr h="319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                      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041749"/>
                  </a:ext>
                </a:extLst>
              </a:tr>
              <a:tr h="319323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366107"/>
                  </a:ext>
                </a:extLst>
              </a:tr>
              <a:tr h="319323">
                <a:tc rowSpan="2"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642100"/>
                  </a:ext>
                </a:extLst>
              </a:tr>
              <a:tr h="319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                      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877044"/>
                  </a:ext>
                </a:extLst>
              </a:tr>
              <a:tr h="319323">
                <a:tc rowSpan="2"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093119"/>
                  </a:ext>
                </a:extLst>
              </a:tr>
              <a:tr h="319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                      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917973"/>
                  </a:ext>
                </a:extLst>
              </a:tr>
              <a:tr h="319323">
                <a:tc rowSpan="2"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                      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26154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541320"/>
                  </a:ext>
                </a:extLst>
              </a:tr>
              <a:tr h="319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                      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83630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B3BAF3-B3DA-7633-2A98-65A49898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78" y="1509205"/>
            <a:ext cx="5204165" cy="3879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48851-1DDF-4B66-1AE0-20877C69D607}"/>
              </a:ext>
            </a:extLst>
          </p:cNvPr>
          <p:cNvSpPr txBox="1"/>
          <p:nvPr/>
        </p:nvSpPr>
        <p:spPr>
          <a:xfrm>
            <a:off x="6714478" y="5754062"/>
            <a:ext cx="520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source category (B) is the most rejected for Loans.</a:t>
            </a:r>
          </a:p>
        </p:txBody>
      </p:sp>
    </p:spTree>
    <p:extLst>
      <p:ext uri="{BB962C8B-B14F-4D97-AF65-F5344CB8AC3E}">
        <p14:creationId xmlns:p14="http://schemas.microsoft.com/office/powerpoint/2010/main" val="310148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44" y="0"/>
            <a:ext cx="10058400" cy="91333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Summary</a:t>
            </a:r>
            <a:endParaRPr lang="en-US" dirty="0"/>
          </a:p>
        </p:txBody>
      </p:sp>
      <p:pic>
        <p:nvPicPr>
          <p:cNvPr id="4" name="Graphic 3" descr="Bar graph with upward trend outline">
            <a:extLst>
              <a:ext uri="{FF2B5EF4-FFF2-40B4-BE49-F238E27FC236}">
                <a16:creationId xmlns:a16="http://schemas.microsoft.com/office/drawing/2014/main" id="{476004C0-0BE7-B56C-7883-87465C83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7716" y="898881"/>
            <a:ext cx="3520292" cy="2332590"/>
          </a:xfrm>
          <a:prstGeom prst="rect">
            <a:avLst/>
          </a:prstGeom>
        </p:spPr>
      </p:pic>
      <p:pic>
        <p:nvPicPr>
          <p:cNvPr id="5" name="Graphic 4" descr="Money outline">
            <a:extLst>
              <a:ext uri="{FF2B5EF4-FFF2-40B4-BE49-F238E27FC236}">
                <a16:creationId xmlns:a16="http://schemas.microsoft.com/office/drawing/2014/main" id="{C1AD7B4C-5216-B9AE-C6F9-87FBA42B5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9701" y="4092605"/>
            <a:ext cx="2831976" cy="160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A335F-2F5C-1409-CDAE-5EAB836B3C29}"/>
              </a:ext>
            </a:extLst>
          </p:cNvPr>
          <p:cNvSpPr txBox="1"/>
          <p:nvPr/>
        </p:nvSpPr>
        <p:spPr>
          <a:xfrm>
            <a:off x="339644" y="750876"/>
            <a:ext cx="738807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are heading towards a 5-year repayment period because the interest rate for the loan is low, unlike the 6-year repayment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C clients are the lowest in the average monthly income and the most in the average loan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No. 3 of clients is the lowest in the average monthly income and the lowest in the average loan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monthly income of those accepted for the loan is greater than the rejected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total of those accepted for the loan does not exceed 2% of the total applicants for the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the value of the amount of loans and the value of the monthly installment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half of the bank's clients are male and they are more approved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age of the customer does not affect the acceptance of the loan from its rejection</a:t>
            </a:r>
          </a:p>
        </p:txBody>
      </p:sp>
    </p:spTree>
    <p:extLst>
      <p:ext uri="{BB962C8B-B14F-4D97-AF65-F5344CB8AC3E}">
        <p14:creationId xmlns:p14="http://schemas.microsoft.com/office/powerpoint/2010/main" val="233438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3797FD-7F0A-483E-966E-7FE88F8D8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299858-315B-4242-A342-32FD05E4D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83D501-1479-4FE1-A62C-B9C862498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3C2CCF-3504-410A-A978-9BCC7D29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4AA77E-0BD7-413F-9123-2CDF296BA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B3BAEE-5BE4-4B17-A2DA-B334759C4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27970"/>
            <a:ext cx="9601196" cy="15580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4400" dirty="0">
                <a:solidFill>
                  <a:srgbClr val="262626"/>
                </a:solidFill>
              </a:rPr>
            </a:br>
            <a:r>
              <a:rPr lang="en-US" sz="4400" dirty="0">
                <a:solidFill>
                  <a:srgbClr val="262626"/>
                </a:solidFill>
              </a:rPr>
              <a:t>Thank you</a:t>
            </a:r>
            <a:br>
              <a:rPr lang="en-US" sz="4400" dirty="0">
                <a:solidFill>
                  <a:srgbClr val="262626"/>
                </a:solidFill>
              </a:rPr>
            </a:br>
            <a:r>
              <a:rPr lang="en-US" sz="4400" dirty="0">
                <a:solidFill>
                  <a:srgbClr val="262626"/>
                </a:solidFill>
              </a:rPr>
              <a:t>Your Opinion!</a:t>
            </a:r>
            <a:br>
              <a:rPr lang="en-US" sz="4400" dirty="0">
                <a:solidFill>
                  <a:srgbClr val="262626"/>
                </a:solidFill>
              </a:rPr>
            </a:br>
            <a:endParaRPr lang="en-US" sz="4400" dirty="0">
              <a:solidFill>
                <a:srgbClr val="262626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b="0" i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b="0" i="0" kern="120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C6BC30A-132E-6539-23C0-FDBB7E3B0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609800"/>
              </p:ext>
            </p:extLst>
          </p:nvPr>
        </p:nvGraphicFramePr>
        <p:xfrm>
          <a:off x="1295400" y="2790139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C6A8D2D-8C45-4BC3-E783-FD0EE9200E55}"/>
              </a:ext>
            </a:extLst>
          </p:cNvPr>
          <p:cNvSpPr txBox="1">
            <a:spLocks/>
          </p:cNvSpPr>
          <p:nvPr/>
        </p:nvSpPr>
        <p:spPr>
          <a:xfrm>
            <a:off x="5754366" y="4209328"/>
            <a:ext cx="2963506" cy="9133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 </a:t>
            </a:r>
            <a:r>
              <a:rPr 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eltabakhm703@gmail.com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482A02-1F89-C579-0533-79B140744A34}"/>
              </a:ext>
            </a:extLst>
          </p:cNvPr>
          <p:cNvSpPr txBox="1">
            <a:spLocks/>
          </p:cNvSpPr>
          <p:nvPr/>
        </p:nvSpPr>
        <p:spPr>
          <a:xfrm>
            <a:off x="1594650" y="4209328"/>
            <a:ext cx="1930233" cy="9133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 </a:t>
            </a:r>
            <a:r>
              <a:rPr 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Mahmoud Reda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AE38C-F0F0-50B8-B9F0-86104624F3AF}"/>
              </a:ext>
            </a:extLst>
          </p:cNvPr>
          <p:cNvSpPr txBox="1"/>
          <p:nvPr/>
        </p:nvSpPr>
        <p:spPr>
          <a:xfrm>
            <a:off x="8630007" y="4466539"/>
            <a:ext cx="2963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https://www.linkedin.com/in/mahmoud-eltabakh-4209841b9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E401-11F1-41B5-ABE4-065F1B21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87" y="682624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About The Data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E067A38-82FC-43FC-F4DA-F7D5041F0BB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359128" y="3348802"/>
            <a:ext cx="5500688" cy="350919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Lead Creation</a:t>
            </a:r>
            <a:r>
              <a:rPr lang="en-US" sz="2000" b="1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Date</a:t>
            </a:r>
            <a:endParaRPr lang="en-US" sz="2400" b="1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Employer Code</a:t>
            </a:r>
          </a:p>
          <a:p>
            <a:pPr marL="342900" indent="-34290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Employer Category1</a:t>
            </a:r>
            <a:endParaRPr lang="en-US" b="1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Employer Category2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Customer Existing Primary Bank Code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Primary Bank Type    -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</a:t>
            </a:r>
            <a:r>
              <a:rPr lang="en-US" sz="18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r1</a:t>
            </a:r>
            <a:endParaRPr lang="en-US" sz="2000" b="1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Existing EMI         -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Contacted</a:t>
            </a:r>
          </a:p>
          <a:p>
            <a:pPr marL="285750" indent="-285750">
              <a:buFontTx/>
              <a:buChar char="-"/>
            </a:pPr>
            <a:r>
              <a:rPr lang="en-US" sz="18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Source Category         - Source 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3F1EE59-3071-DCB9-61E8-33BE644E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28" y="3669903"/>
            <a:ext cx="3802856" cy="218232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Loan Amount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Loan Period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Interest</a:t>
            </a:r>
            <a:r>
              <a:rPr lang="en-US" sz="31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Rate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EMI</a:t>
            </a:r>
          </a:p>
          <a:p>
            <a:pPr marL="285750" indent="-285750">
              <a:buFontTx/>
              <a:buChar char="-"/>
            </a:pPr>
            <a:endParaRPr lang="en-US" sz="1600" b="1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AFDFD78-6053-65E7-9DFA-5E54C53770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76820" y="3656304"/>
            <a:ext cx="3124200" cy="290035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Gender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DOB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City Code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City Category</a:t>
            </a:r>
          </a:p>
          <a:p>
            <a:pPr marL="285750" indent="-285750">
              <a:buFontTx/>
              <a:buChar char="-"/>
            </a:pPr>
            <a:r>
              <a:rPr lang="en-US" sz="20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Monthly Income</a:t>
            </a:r>
            <a:endParaRPr lang="en-US" sz="16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6D487-0888-679E-C418-3AFA71CB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361A1-DEAE-6BC6-6B93-54D0CF9A8901}"/>
              </a:ext>
            </a:extLst>
          </p:cNvPr>
          <p:cNvSpPr/>
          <p:nvPr/>
        </p:nvSpPr>
        <p:spPr>
          <a:xfrm>
            <a:off x="4712493" y="1256517"/>
            <a:ext cx="2600325" cy="7143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52D2A-0A1D-205E-0530-03A1AB93801B}"/>
              </a:ext>
            </a:extLst>
          </p:cNvPr>
          <p:cNvSpPr/>
          <p:nvPr/>
        </p:nvSpPr>
        <p:spPr>
          <a:xfrm>
            <a:off x="681034" y="2723065"/>
            <a:ext cx="2152650" cy="57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Personal Features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258AE5-15A6-A19E-3535-5159E34B5C8D}"/>
              </a:ext>
            </a:extLst>
          </p:cNvPr>
          <p:cNvCxnSpPr/>
          <p:nvPr/>
        </p:nvCxnSpPr>
        <p:spPr>
          <a:xfrm>
            <a:off x="5691187" y="29337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4E7296-22D9-F5A9-DAFA-DAD5EB120D0A}"/>
              </a:ext>
            </a:extLst>
          </p:cNvPr>
          <p:cNvCxnSpPr>
            <a:stCxn id="7" idx="2"/>
          </p:cNvCxnSpPr>
          <p:nvPr/>
        </p:nvCxnSpPr>
        <p:spPr>
          <a:xfrm flipH="1">
            <a:off x="6012655" y="1970892"/>
            <a:ext cx="1" cy="314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C29E6-3201-C78D-BE9E-EDC96C7689A3}"/>
              </a:ext>
            </a:extLst>
          </p:cNvPr>
          <p:cNvCxnSpPr/>
          <p:nvPr/>
        </p:nvCxnSpPr>
        <p:spPr>
          <a:xfrm flipH="1">
            <a:off x="2526505" y="2292459"/>
            <a:ext cx="34813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69920F5-2049-ADBA-FEFE-F96D6141F575}"/>
              </a:ext>
            </a:extLst>
          </p:cNvPr>
          <p:cNvSpPr/>
          <p:nvPr/>
        </p:nvSpPr>
        <p:spPr>
          <a:xfrm>
            <a:off x="7572375" y="2741519"/>
            <a:ext cx="2857493" cy="57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Bank Features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2F8412-2E4E-A81C-5151-165ADBA340B3}"/>
              </a:ext>
            </a:extLst>
          </p:cNvPr>
          <p:cNvCxnSpPr/>
          <p:nvPr/>
        </p:nvCxnSpPr>
        <p:spPr>
          <a:xfrm>
            <a:off x="6012655" y="2285217"/>
            <a:ext cx="34909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1EEBA-63F8-CAC9-D855-1CFCE6C9A986}"/>
              </a:ext>
            </a:extLst>
          </p:cNvPr>
          <p:cNvCxnSpPr/>
          <p:nvPr/>
        </p:nvCxnSpPr>
        <p:spPr>
          <a:xfrm>
            <a:off x="9470231" y="2292459"/>
            <a:ext cx="0" cy="434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D2418D-5E02-CE41-843F-667CBD363E96}"/>
              </a:ext>
            </a:extLst>
          </p:cNvPr>
          <p:cNvSpPr/>
          <p:nvPr/>
        </p:nvSpPr>
        <p:spPr>
          <a:xfrm>
            <a:off x="3788570" y="2726917"/>
            <a:ext cx="2100262" cy="5676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Loan Features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ECFBD4-564B-C373-919D-FC00048A089F}"/>
              </a:ext>
            </a:extLst>
          </p:cNvPr>
          <p:cNvCxnSpPr/>
          <p:nvPr/>
        </p:nvCxnSpPr>
        <p:spPr>
          <a:xfrm>
            <a:off x="4902992" y="2319949"/>
            <a:ext cx="0" cy="40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808DB1-9221-47DB-0C7E-E9EE8636D70E}"/>
              </a:ext>
            </a:extLst>
          </p:cNvPr>
          <p:cNvCxnSpPr/>
          <p:nvPr/>
        </p:nvCxnSpPr>
        <p:spPr>
          <a:xfrm flipH="1" flipV="1">
            <a:off x="1757359" y="2285217"/>
            <a:ext cx="757241" cy="7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BE8571-04E8-06F3-3353-9B9FEC3A8038}"/>
              </a:ext>
            </a:extLst>
          </p:cNvPr>
          <p:cNvCxnSpPr>
            <a:endCxn id="8" idx="0"/>
          </p:cNvCxnSpPr>
          <p:nvPr/>
        </p:nvCxnSpPr>
        <p:spPr>
          <a:xfrm>
            <a:off x="1757359" y="2292459"/>
            <a:ext cx="0" cy="43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9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524-C71C-C376-BA73-D8DBB037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44" y="97394"/>
            <a:ext cx="10058400" cy="91333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   Analysis Questions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EFC1F-2B5B-FC16-79B6-FB1328642390}"/>
              </a:ext>
            </a:extLst>
          </p:cNvPr>
          <p:cNvSpPr txBox="1"/>
          <p:nvPr/>
        </p:nvSpPr>
        <p:spPr>
          <a:xfrm>
            <a:off x="508617" y="856357"/>
            <a:ext cx="1121471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1)   What is Loan Repayment Period is most popular 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2)   Why do most clients turn to the loan repayment period over 5 years 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3)   Why do they refrain from taking the loan repayment period over  6 year?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4)   What is Loan Amount for Each Category of Clients 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5)   What is  monthly income for each category of clients 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6)   Is there a relationship between the monthly income of customers and     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the value of  the loan?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7)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IS loan amount affect EMI ?</a:t>
            </a:r>
          </a:p>
          <a:p>
            <a:r>
              <a:rPr lang="en-US" sz="24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  What is 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date for creating accounts in the bank ?</a:t>
            </a:r>
          </a:p>
          <a:p>
            <a:r>
              <a:rPr lang="en-US" sz="24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 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 is gender of the applicant that most frequent?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10)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Which gender is most acceptable?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11)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 is average monthly income for each gender?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12) 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age of applicant affect approved ?</a:t>
            </a:r>
          </a:p>
          <a:p>
            <a:r>
              <a:rPr lang="en-US" sz="24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13) 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what age is the demand for loan ?</a:t>
            </a:r>
          </a:p>
          <a:p>
            <a:r>
              <a:rPr lang="en-US" sz="24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14) 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source category is the most rejecting of loans?</a:t>
            </a:r>
          </a:p>
          <a:p>
            <a:r>
              <a:rPr lang="en-US" sz="24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15) 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What is the highest and Lowest interest rate?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1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AEFE049-354E-D120-3C79-036245E4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3" y="588799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Loan Repayment Period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2B21F4F0-CDB2-5546-4047-AB725859F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676427"/>
              </p:ext>
            </p:extLst>
          </p:nvPr>
        </p:nvGraphicFramePr>
        <p:xfrm>
          <a:off x="742783" y="1679255"/>
          <a:ext cx="7105817" cy="29841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24021">
                  <a:extLst>
                    <a:ext uri="{9D8B030D-6E8A-4147-A177-3AD203B41FA5}">
                      <a16:colId xmlns:a16="http://schemas.microsoft.com/office/drawing/2014/main" val="1166000808"/>
                    </a:ext>
                  </a:extLst>
                </a:gridCol>
                <a:gridCol w="3881796">
                  <a:extLst>
                    <a:ext uri="{9D8B030D-6E8A-4147-A177-3AD203B41FA5}">
                      <a16:colId xmlns:a16="http://schemas.microsoft.com/office/drawing/2014/main" val="2830713004"/>
                    </a:ext>
                  </a:extLst>
                </a:gridCol>
              </a:tblGrid>
              <a:tr h="577905">
                <a:tc>
                  <a:txBody>
                    <a:bodyPr/>
                    <a:lstStyle/>
                    <a:p>
                      <a:r>
                        <a:rPr lang="en-US" dirty="0"/>
                        <a:t>Loan Period 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1854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16653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21399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12139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4052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7059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71615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4266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49609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1886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65675"/>
                  </a:ext>
                </a:extLst>
              </a:tr>
              <a:tr h="40104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6460"/>
                  </a:ext>
                </a:extLst>
              </a:tr>
            </a:tbl>
          </a:graphicData>
        </a:graphic>
      </p:graphicFrame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EDD5C921-7837-E428-6533-6A7FD8D1A94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2783" y="5178745"/>
            <a:ext cx="10148303" cy="1171617"/>
          </a:xfrm>
        </p:spPr>
        <p:txBody>
          <a:bodyPr>
            <a:normAutofit/>
          </a:bodyPr>
          <a:lstStyle/>
          <a:p>
            <a:r>
              <a:rPr lang="en-US" sz="2800" b="1" dirty="0"/>
              <a:t>-</a:t>
            </a:r>
            <a:r>
              <a:rPr lang="en-US" sz="1800" b="1" dirty="0"/>
              <a:t> 39 percent of the total number of customers in the bank tend to repay the loan over 5 years, and only</a:t>
            </a:r>
          </a:p>
          <a:p>
            <a:r>
              <a:rPr lang="en-US" sz="1800" b="1" dirty="0"/>
              <a:t>one customer takes the loan over 6 years.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A1118-5636-B1EF-BC15-617811C8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9654-6CBB-F277-56EA-19F87284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BE55E8-3B22-C31E-1DCB-85047038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5" y="1679255"/>
            <a:ext cx="3952875" cy="29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5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732C-37BB-6EBE-2860-20A2DE54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1" y="-310718"/>
            <a:ext cx="11063288" cy="1847848"/>
          </a:xfrm>
        </p:spPr>
        <p:txBody>
          <a:bodyPr>
            <a:normAutofit fontScale="90000"/>
          </a:bodyPr>
          <a:lstStyle/>
          <a:p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4000" dirty="0"/>
              <a:t>1)Why do most clients turn to the loan repayment period over 5 years ?</a:t>
            </a:r>
            <a:br>
              <a:rPr lang="en-US" sz="4000" dirty="0"/>
            </a:br>
            <a:r>
              <a:rPr lang="en-US" sz="4000" dirty="0"/>
              <a:t> 2)Why do they refrain from taking the loan repayment period over  6 year?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4172E6-095D-2323-8E8C-17EB01B86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6" y="2790825"/>
            <a:ext cx="5381624" cy="3124200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r>
              <a:rPr lang="en-US" sz="1800" b="1" dirty="0"/>
              <a:t>- Customers tend to take the loan over 5 years,</a:t>
            </a:r>
          </a:p>
          <a:p>
            <a:r>
              <a:rPr lang="en-US" sz="1800" b="1" dirty="0"/>
              <a:t>because the interest rate on the loan is low</a:t>
            </a:r>
          </a:p>
          <a:p>
            <a:endParaRPr lang="en-US" sz="1800" b="1" dirty="0"/>
          </a:p>
          <a:p>
            <a:r>
              <a:rPr lang="en-US" sz="1800" b="1" dirty="0"/>
              <a:t>- Customers stay away from taking the loan</a:t>
            </a:r>
          </a:p>
          <a:p>
            <a:r>
              <a:rPr lang="en-US" sz="1800" b="1" dirty="0"/>
              <a:t>over 6 years because the interest rate is high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42BB1-BE62-8B02-9C94-E7C05BDE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2423111"/>
            <a:ext cx="4981575" cy="4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732C-37BB-6EBE-2860-20A2DE54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2" y="680222"/>
            <a:ext cx="11212312" cy="143818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effectLst/>
                <a:latin typeface="Courier New" panose="02070309020205020404" pitchFamily="49" charset="0"/>
              </a:rPr>
              <a:t>Employer Category1 &amp; EmployerCategory2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4172E6-095D-2323-8E8C-17EB01B86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034" y="6045867"/>
            <a:ext cx="4962552" cy="621264"/>
          </a:xfrm>
        </p:spPr>
        <p:txBody>
          <a:bodyPr>
            <a:normAutofit/>
          </a:bodyPr>
          <a:lstStyle/>
          <a:p>
            <a:r>
              <a:rPr lang="en-US" sz="1800" b="1" dirty="0"/>
              <a:t>- Category1 (A) is the most popular.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3AA7-1D68-A102-0B53-2C5FB51C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20" y="1727786"/>
            <a:ext cx="2781541" cy="2408129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289CE8-2A8C-05AB-2AB8-16C586004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04370"/>
              </p:ext>
            </p:extLst>
          </p:nvPr>
        </p:nvGraphicFramePr>
        <p:xfrm>
          <a:off x="728034" y="4388533"/>
          <a:ext cx="496255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1276">
                  <a:extLst>
                    <a:ext uri="{9D8B030D-6E8A-4147-A177-3AD203B41FA5}">
                      <a16:colId xmlns:a16="http://schemas.microsoft.com/office/drawing/2014/main" val="2047583167"/>
                    </a:ext>
                  </a:extLst>
                </a:gridCol>
                <a:gridCol w="2481276">
                  <a:extLst>
                    <a:ext uri="{9D8B030D-6E8A-4147-A177-3AD203B41FA5}">
                      <a16:colId xmlns:a16="http://schemas.microsoft.com/office/drawing/2014/main" val="150526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Employer Category1</a:t>
                      </a: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84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33336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3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18056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6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14303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91284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8729D5A-249A-22F4-D133-8821A0DDD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385" y="1720245"/>
            <a:ext cx="2781541" cy="2362405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6CA25B8-00D8-6989-219B-BBBFB1552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411440"/>
              </p:ext>
            </p:extLst>
          </p:nvPr>
        </p:nvGraphicFramePr>
        <p:xfrm>
          <a:off x="6174328" y="4388533"/>
          <a:ext cx="561064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5324">
                  <a:extLst>
                    <a:ext uri="{9D8B030D-6E8A-4147-A177-3AD203B41FA5}">
                      <a16:colId xmlns:a16="http://schemas.microsoft.com/office/drawing/2014/main" val="3644258100"/>
                    </a:ext>
                  </a:extLst>
                </a:gridCol>
                <a:gridCol w="2805324">
                  <a:extLst>
                    <a:ext uri="{9D8B030D-6E8A-4147-A177-3AD203B41FA5}">
                      <a16:colId xmlns:a16="http://schemas.microsoft.com/office/drawing/2014/main" val="2639612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Employer Category2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60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4258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3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1955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88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1620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866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57582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22596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2514BE-A2FC-125E-C38A-14B5E9DCFDDC}"/>
              </a:ext>
            </a:extLst>
          </p:cNvPr>
          <p:cNvSpPr txBox="1"/>
          <p:nvPr/>
        </p:nvSpPr>
        <p:spPr>
          <a:xfrm>
            <a:off x="6174328" y="635277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- Category2 </a:t>
            </a:r>
            <a:r>
              <a:rPr lang="en-US" b="1" dirty="0"/>
              <a:t>(4.0)</a:t>
            </a:r>
            <a:r>
              <a:rPr lang="en-US" sz="1800" b="1" dirty="0"/>
              <a:t> is the most popular.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7A9D-D7A8-99D8-4BB5-031DD339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814488"/>
            <a:ext cx="11721483" cy="871437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Loan Amount for Each Category of Clients</a:t>
            </a:r>
            <a:r>
              <a:rPr lang="en-US" sz="2800" dirty="0"/>
              <a:t>  (Employer Category1)</a:t>
            </a:r>
            <a:endParaRPr lang="en-US" sz="3600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9AE573E-7853-043C-3A47-A4A0C0F13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211127"/>
              </p:ext>
            </p:extLst>
          </p:nvPr>
        </p:nvGraphicFramePr>
        <p:xfrm>
          <a:off x="590550" y="3014194"/>
          <a:ext cx="5748338" cy="17865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39688">
                  <a:extLst>
                    <a:ext uri="{9D8B030D-6E8A-4147-A177-3AD203B41FA5}">
                      <a16:colId xmlns:a16="http://schemas.microsoft.com/office/drawing/2014/main" val="1649794010"/>
                    </a:ext>
                  </a:extLst>
                </a:gridCol>
                <a:gridCol w="2308650">
                  <a:extLst>
                    <a:ext uri="{9D8B030D-6E8A-4147-A177-3AD203B41FA5}">
                      <a16:colId xmlns:a16="http://schemas.microsoft.com/office/drawing/2014/main" val="151700593"/>
                    </a:ext>
                  </a:extLst>
                </a:gridCol>
              </a:tblGrid>
              <a:tr h="446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Employer Category1</a:t>
                      </a: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</a:rPr>
                        <a:t>Loan Amount (USD)</a:t>
                      </a: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4702"/>
                  </a:ext>
                </a:extLst>
              </a:tr>
              <a:tr h="446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39052.239902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543865"/>
                  </a:ext>
                </a:extLst>
              </a:tr>
              <a:tr h="446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38992.524917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70165"/>
                  </a:ext>
                </a:extLst>
              </a:tr>
              <a:tr h="44664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     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40615.580286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17999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0D48BC4-3B78-5310-C03B-1B9D6DCC06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8675" y="2387449"/>
            <a:ext cx="5267325" cy="731520"/>
          </a:xfrm>
        </p:spPr>
        <p:txBody>
          <a:bodyPr>
            <a:normAutofit/>
          </a:bodyPr>
          <a:lstStyle/>
          <a:p>
            <a:r>
              <a:rPr lang="en-US" sz="1800" b="1" dirty="0"/>
              <a:t>Average loan value for each category of clients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3255AB-D406-FA0E-6432-F74F41BC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69FC0-120D-1D92-66F2-8C3844C7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2" y="1909661"/>
            <a:ext cx="5545708" cy="444668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EE23488-EEC6-89D2-4C7F-46BA8C3404A0}"/>
              </a:ext>
            </a:extLst>
          </p:cNvPr>
          <p:cNvSpPr txBox="1">
            <a:spLocks/>
          </p:cNvSpPr>
          <p:nvPr/>
        </p:nvSpPr>
        <p:spPr>
          <a:xfrm>
            <a:off x="590550" y="5295925"/>
            <a:ext cx="5748337" cy="1060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Category C is the category of clients with the</a:t>
            </a:r>
          </a:p>
          <a:p>
            <a:r>
              <a:rPr lang="en-US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most large loans, while the same in both categories A and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5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27A4-5E99-96AF-79B5-3133AD69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926"/>
            <a:ext cx="10058400" cy="8886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Is there a relationship between the monthly income of customers and the value of the loan?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3C7F126-1EF0-2675-C5DA-920006F6D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70519"/>
              </p:ext>
            </p:extLst>
          </p:nvPr>
        </p:nvGraphicFramePr>
        <p:xfrm>
          <a:off x="1024690" y="2990850"/>
          <a:ext cx="4762500" cy="2228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3214">
                  <a:extLst>
                    <a:ext uri="{9D8B030D-6E8A-4147-A177-3AD203B41FA5}">
                      <a16:colId xmlns:a16="http://schemas.microsoft.com/office/drawing/2014/main" val="93215711"/>
                    </a:ext>
                  </a:extLst>
                </a:gridCol>
                <a:gridCol w="2449286">
                  <a:extLst>
                    <a:ext uri="{9D8B030D-6E8A-4147-A177-3AD203B41FA5}">
                      <a16:colId xmlns:a16="http://schemas.microsoft.com/office/drawing/2014/main" val="1323225739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Employer Category1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Monthly Income(USD)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97543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6457.368677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150358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4981.735329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106194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           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3909.159491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2925446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8BBC85-B2FA-25FA-B8C8-A65072259F4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44791" y="2081727"/>
            <a:ext cx="5181600" cy="731520"/>
          </a:xfrm>
        </p:spPr>
        <p:txBody>
          <a:bodyPr/>
          <a:lstStyle/>
          <a:p>
            <a:r>
              <a:rPr lang="en-US" sz="1800" b="1" dirty="0"/>
              <a:t>Average monthly income for each category of clients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69CCEC-3FF9-C954-7957-FF9662DA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2019300"/>
            <a:ext cx="4957010" cy="32004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1C340D-1EF9-2199-636F-BBF8F34F99B7}"/>
              </a:ext>
            </a:extLst>
          </p:cNvPr>
          <p:cNvSpPr txBox="1"/>
          <p:nvPr/>
        </p:nvSpPr>
        <p:spPr>
          <a:xfrm>
            <a:off x="843714" y="5574909"/>
            <a:ext cx="10323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Category C is the category of clients with the lowest in monthly income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Customers with the highest monthly income are the lowest in the value of the amount of loans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9808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2281</TotalTime>
  <Words>1452</Words>
  <Application>Microsoft Office PowerPoint</Application>
  <PresentationFormat>Widescreen</PresentationFormat>
  <Paragraphs>357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Garamond</vt:lpstr>
      <vt:lpstr>Roboto</vt:lpstr>
      <vt:lpstr>Simplified Arabic</vt:lpstr>
      <vt:lpstr>Organic</vt:lpstr>
      <vt:lpstr>  Bank Loan Prediction for Customers</vt:lpstr>
      <vt:lpstr>    Intro:</vt:lpstr>
      <vt:lpstr>About The Data</vt:lpstr>
      <vt:lpstr>     Analysis Questions :</vt:lpstr>
      <vt:lpstr> Loan Repayment Period</vt:lpstr>
      <vt:lpstr>           1)Why do most clients turn to the loan repayment period over 5 years ?  2)Why do they refrain from taking the loan repayment period over  6 year?</vt:lpstr>
      <vt:lpstr>Employer Category1 &amp; EmployerCategory2  </vt:lpstr>
      <vt:lpstr>Loan Amount for Each Category of Clients  (Employer Category1)</vt:lpstr>
      <vt:lpstr>Is there a relationship between the monthly income of customers and the value of the loan?</vt:lpstr>
      <vt:lpstr>Average Equal monthly installments for 2 classes about Employer category1 </vt:lpstr>
      <vt:lpstr>Loan Amount for Each Category of Clients  (Employer Category2)</vt:lpstr>
      <vt:lpstr> </vt:lpstr>
      <vt:lpstr> </vt:lpstr>
      <vt:lpstr>Monthly income and probability of approved</vt:lpstr>
      <vt:lpstr> IS loan amount affect EMI ?</vt:lpstr>
      <vt:lpstr>Distribution date for creating accounts in the bank</vt:lpstr>
      <vt:lpstr> Cont..</vt:lpstr>
      <vt:lpstr> What is gender of the applicant that most frequent? </vt:lpstr>
      <vt:lpstr> </vt:lpstr>
      <vt:lpstr>What is average monthly income for each gender? </vt:lpstr>
      <vt:lpstr>  Is age of applicant affect approved ?</vt:lpstr>
      <vt:lpstr>  At what age is the demand for loan ?</vt:lpstr>
      <vt:lpstr>  Which source category is the most rejecting of loans?</vt:lpstr>
      <vt:lpstr>  Summary</vt:lpstr>
      <vt:lpstr> Thank you Your Opinion!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Prediction for Customers</dc:title>
  <dc:creator>mahmoud192536@fci.bu.edu.eg</dc:creator>
  <cp:lastModifiedBy>mahmoud192536@fci.bu.edu.eg</cp:lastModifiedBy>
  <cp:revision>4</cp:revision>
  <dcterms:created xsi:type="dcterms:W3CDTF">2022-10-03T11:29:56Z</dcterms:created>
  <dcterms:modified xsi:type="dcterms:W3CDTF">2022-10-05T18:21:48Z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